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58" r:id="rId5"/>
    <p:sldId id="269" r:id="rId6"/>
    <p:sldId id="268" r:id="rId7"/>
    <p:sldId id="259" r:id="rId8"/>
    <p:sldId id="260" r:id="rId9"/>
    <p:sldId id="274" r:id="rId10"/>
    <p:sldId id="275" r:id="rId11"/>
    <p:sldId id="272" r:id="rId12"/>
    <p:sldId id="278" r:id="rId13"/>
    <p:sldId id="277" r:id="rId14"/>
    <p:sldId id="276" r:id="rId15"/>
    <p:sldId id="280" r:id="rId16"/>
    <p:sldId id="279" r:id="rId17"/>
    <p:sldId id="283" r:id="rId18"/>
    <p:sldId id="28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6C58-92E9-4CC6-A300-8F80AAC01417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CC6C-85F2-412D-88A1-FC24DDDE8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1124744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  <a:latin typeface="Bookman Old Style" pitchFamily="18" charset="0"/>
                <a:cs typeface="Times New Roman" panose="02020603050405020304" pitchFamily="18" charset="0"/>
              </a:rPr>
              <a:t>Шрифт 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  <a:latin typeface="Bookman Old Style" pitchFamily="18" charset="0"/>
                <a:cs typeface="Times New Roman" panose="02020603050405020304" pitchFamily="18" charset="0"/>
              </a:rPr>
              <a:t>чертежный. Написание прописных и строчных букв</a:t>
            </a:r>
            <a:endParaRPr lang="ru-RU" sz="4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9" name="Picture 2" descr="http://www.opengost.ru/uploads/posts/2010-09/8384896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20528" cy="23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4572000" y="5445224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Автор: Труфанова Валентина Николаевна</a:t>
            </a: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bg2"/>
                </a:solidFill>
              </a:rPr>
              <a:t>                               2023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16632"/>
            <a:ext cx="56886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ГБПОУ ВО «БСХТ»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15888"/>
            <a:ext cx="4573588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4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ПОЭТАПНОЕ НАПИСАНИЕ СЛОВА «ОПОРА»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5288" y="1268760"/>
            <a:ext cx="39606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arabicPeriod"/>
            </a:pPr>
            <a:r>
              <a:rPr lang="ru-RU" dirty="0">
                <a:solidFill>
                  <a:schemeClr val="bg2"/>
                </a:solidFill>
                <a:latin typeface="Bookman Old Style" pitchFamily="18" charset="0"/>
              </a:rPr>
              <a:t>Проводим горизонтальную линию (основание строки), от которой наверх отмеряем 5 мм и от нее же наверх отмеряем 7мм, ставим точки, через которые проводим линии параллельные основанию строки.</a:t>
            </a:r>
          </a:p>
          <a:p>
            <a:pPr algn="just" eaLnBrk="1" hangingPunct="1">
              <a:buFont typeface="Bookman Old Style" pitchFamily="18" charset="0"/>
              <a:buAutoNum type="arabicPeriod"/>
            </a:pPr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 eaLnBrk="1" hangingPunct="1">
              <a:buFont typeface="Bookman Old Style" pitchFamily="18" charset="0"/>
              <a:buAutoNum type="arabicPeriod"/>
            </a:pPr>
            <a:r>
              <a:rPr lang="ru-RU" dirty="0">
                <a:solidFill>
                  <a:schemeClr val="bg2"/>
                </a:solidFill>
                <a:latin typeface="Bookman Old Style" pitchFamily="18" charset="0"/>
              </a:rPr>
              <a:t>В начале строки (слева) задаем наклон для дальнейшего написания слова чертежным шрифтом. Для этого надо вначале строки на линии основания поставить точку, из которой провести линию под углом 75° к основанию строки.</a:t>
            </a:r>
          </a:p>
        </p:txBody>
      </p:sp>
      <p:pic>
        <p:nvPicPr>
          <p:cNvPr id="7" name="Рисунок 4" descr="Описание: E:\DCIM\104___09\IMG_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96"/>
          <a:stretch>
            <a:fillRect/>
          </a:stretch>
        </p:blipFill>
        <p:spPr bwMode="auto">
          <a:xfrm>
            <a:off x="4605482" y="1770832"/>
            <a:ext cx="4200182" cy="12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Описание: E:\DCIM\104___09\IMG_0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 b="101"/>
          <a:stretch>
            <a:fillRect/>
          </a:stretch>
        </p:blipFill>
        <p:spPr bwMode="auto">
          <a:xfrm>
            <a:off x="4605480" y="4365104"/>
            <a:ext cx="420018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0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ПОЭТАПНОЕ НАПИСАНИЕ СЛОВА «ОПОРА»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1341438"/>
            <a:ext cx="381667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/>
                </a:solidFill>
                <a:latin typeface="Bookman Old Style" pitchFamily="18" charset="0"/>
              </a:rPr>
              <a:t>3. Размечаем (отмеряем) на нижней линии (основание строки) ширину всех букв, образующих данное слово, а также промежутки между ними.</a:t>
            </a:r>
          </a:p>
          <a:p>
            <a:pPr algn="just"/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/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/>
            <a:r>
              <a:rPr lang="ru-RU" dirty="0">
                <a:solidFill>
                  <a:schemeClr val="bg2"/>
                </a:solidFill>
                <a:latin typeface="Bookman Old Style" pitchFamily="18" charset="0"/>
              </a:rPr>
              <a:t>4. Проводим через отмеченные точки с помощью линейки и треугольника (или двух треугольников ) тонкие бледные серые линии под углом 75° к основанию строки параллельно той линии, которая была изображена на предыдущем этапе построения.</a:t>
            </a:r>
          </a:p>
        </p:txBody>
      </p:sp>
      <p:pic>
        <p:nvPicPr>
          <p:cNvPr id="6" name="Рисунок 6" descr="Описание: E:\DCIM\104___09\IMG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-78"/>
          <a:stretch>
            <a:fillRect/>
          </a:stretch>
        </p:blipFill>
        <p:spPr bwMode="auto">
          <a:xfrm>
            <a:off x="4499992" y="1341437"/>
            <a:ext cx="4176464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Описание: E:\DCIM\104___09\IMG_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 b="-102"/>
          <a:stretch>
            <a:fillRect/>
          </a:stretch>
        </p:blipFill>
        <p:spPr bwMode="auto">
          <a:xfrm>
            <a:off x="4474540" y="4077072"/>
            <a:ext cx="424411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3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288" y="1341438"/>
            <a:ext cx="38886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/>
            <a:r>
              <a:rPr lang="ru-RU" dirty="0">
                <a:solidFill>
                  <a:schemeClr val="bg2"/>
                </a:solidFill>
                <a:latin typeface="Bookman Old Style" pitchFamily="18" charset="0"/>
              </a:rPr>
              <a:t>5. В построенную сетку от руки вписываем мягким карандашом буквы слова. Обводим буквы слова, чтобы они были темными, максимально приближенными по темноте к черной линии.</a:t>
            </a:r>
          </a:p>
          <a:p>
            <a:pPr algn="just"/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/>
            <a:endParaRPr lang="ru-RU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ПОЭТАПНОЕ НАПИСАНИЕ СЛОВА «ОПОРА»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6" name="Рисунок 8" descr="Описание: E:\DCIM\104___09\IMG_0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 b="-92"/>
          <a:stretch>
            <a:fillRect/>
          </a:stretch>
        </p:blipFill>
        <p:spPr bwMode="auto">
          <a:xfrm>
            <a:off x="4435345" y="1828801"/>
            <a:ext cx="43021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НЕБЕСПОЛЕЗНЫЕ СОВЕТЫ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196975"/>
            <a:ext cx="8280400" cy="115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800" dirty="0">
                <a:solidFill>
                  <a:schemeClr val="bg2"/>
                </a:solidFill>
                <a:latin typeface="Bookman Old Style" pitchFamily="18" charset="0"/>
              </a:rPr>
              <a:t>Вертикальные и наклонные (под углом 75</a:t>
            </a:r>
            <a:r>
              <a:rPr lang="en-US" sz="2800" dirty="0">
                <a:solidFill>
                  <a:schemeClr val="bg2"/>
                </a:solidFill>
                <a:latin typeface="Bookman Old Style" pitchFamily="18" charset="0"/>
                <a:cs typeface="Arial" charset="0"/>
              </a:rPr>
              <a:t>°</a:t>
            </a:r>
            <a:r>
              <a:rPr lang="ru-RU" sz="2800" dirty="0">
                <a:solidFill>
                  <a:schemeClr val="bg2"/>
                </a:solidFill>
                <a:latin typeface="Bookman Old Style" pitchFamily="18" charset="0"/>
                <a:cs typeface="Arial" charset="0"/>
              </a:rPr>
              <a:t>) элементы проводим сверху вниз.</a:t>
            </a:r>
          </a:p>
          <a:p>
            <a:pPr marL="0" indent="0">
              <a:defRPr/>
            </a:pPr>
            <a:endParaRPr lang="en-US" sz="4400" dirty="0">
              <a:solidFill>
                <a:schemeClr val="bg2"/>
              </a:solidFill>
              <a:latin typeface="Bookman Old Style" pitchFamily="18" charset="0"/>
              <a:cs typeface="Arial" charset="0"/>
            </a:endParaRPr>
          </a:p>
          <a:p>
            <a:pPr marL="0" indent="0">
              <a:defRPr/>
            </a:pPr>
            <a:endParaRPr lang="ru-RU" sz="4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6" name="Picture 4" descr="77976D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" b="276"/>
          <a:stretch>
            <a:fillRect/>
          </a:stretch>
        </p:blipFill>
        <p:spPr bwMode="auto">
          <a:xfrm>
            <a:off x="3366294" y="2492895"/>
            <a:ext cx="2789882" cy="31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8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НЕБЕСПОЛЕЗНЫЕ СОВЕТЫ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268413"/>
            <a:ext cx="8339137" cy="151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800">
                <a:solidFill>
                  <a:schemeClr val="bg2"/>
                </a:solidFill>
                <a:latin typeface="Bookman Old Style" pitchFamily="18" charset="0"/>
              </a:rPr>
              <a:t>Если в букве есть скругления, то сначала выполняем скругления, а потом </a:t>
            </a:r>
            <a:r>
              <a:rPr lang="ru-RU" sz="2800" b="1">
                <a:solidFill>
                  <a:schemeClr val="bg2"/>
                </a:solidFill>
                <a:latin typeface="Bookman Old Style" pitchFamily="18" charset="0"/>
              </a:rPr>
              <a:t>плавно </a:t>
            </a:r>
            <a:r>
              <a:rPr lang="ru-RU" sz="2800">
                <a:solidFill>
                  <a:schemeClr val="bg2"/>
                </a:solidFill>
                <a:latin typeface="Bookman Old Style" pitchFamily="18" charset="0"/>
              </a:rPr>
              <a:t>соединяем  их прямыми. </a:t>
            </a:r>
          </a:p>
          <a:p>
            <a:pPr marL="0" indent="0">
              <a:defRPr/>
            </a:pPr>
            <a:endParaRPr lang="en-US" sz="4400" dirty="0">
              <a:solidFill>
                <a:schemeClr val="bg2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" name="Picture 4" descr="77976D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" b="101"/>
          <a:stretch>
            <a:fillRect/>
          </a:stretch>
        </p:blipFill>
        <p:spPr bwMode="auto">
          <a:xfrm>
            <a:off x="1476375" y="2997200"/>
            <a:ext cx="64055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2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2" y="1403350"/>
            <a:ext cx="8064127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solidFill>
                  <a:schemeClr val="bg2"/>
                </a:solidFill>
                <a:latin typeface="Bookman Old Style" pitchFamily="18" charset="0"/>
              </a:rPr>
              <a:t>Для качественного выполнения надписей чертежным шрифтом, сначала размечаем буквы тонкими линиями (мягким карандашом).</a:t>
            </a:r>
          </a:p>
          <a:p>
            <a:pPr algn="just"/>
            <a:endParaRPr lang="ru-RU" sz="2800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/>
            <a:r>
              <a:rPr lang="ru-RU" sz="2800" dirty="0">
                <a:solidFill>
                  <a:schemeClr val="bg2"/>
                </a:solidFill>
                <a:latin typeface="Bookman Old Style" pitchFamily="18" charset="0"/>
              </a:rPr>
              <a:t>Карандаш затачивается в зависимости от толщины шрифта (параметра</a:t>
            </a:r>
            <a:r>
              <a:rPr lang="en-US" sz="2800" dirty="0">
                <a:solidFill>
                  <a:schemeClr val="bg2"/>
                </a:solidFill>
                <a:latin typeface="Bookman Old Style" pitchFamily="18" charset="0"/>
              </a:rPr>
              <a:t> d</a:t>
            </a:r>
            <a:r>
              <a:rPr lang="ru-RU" sz="2800" dirty="0">
                <a:solidFill>
                  <a:schemeClr val="bg2"/>
                </a:solidFill>
                <a:latin typeface="Bookman Old Style" pitchFamily="18" charset="0"/>
              </a:rPr>
              <a:t>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НЕБЕСПОЛЕЗНЫЕ СОВЕТЫ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9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grayscl/>
          </a:blip>
          <a:srcRect t="1379" b="5862"/>
          <a:stretch>
            <a:fillRect/>
          </a:stretch>
        </p:blipFill>
        <p:spPr bwMode="auto">
          <a:xfrm>
            <a:off x="1259632" y="908720"/>
            <a:ext cx="6802775" cy="574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323528" y="-3627784"/>
            <a:ext cx="7070357" cy="10485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855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ьга\Мои документы\Мои рисунки\2008-09-23\IMAGE0088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0005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Ольга\Мои документы\Мои рисунки\2008-09-23\IMAGE008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286125"/>
            <a:ext cx="47069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724760"/>
            <a:ext cx="3600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Установлены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2 типа чертежного  шрифта 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  тип 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  тип 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644" y="3956049"/>
            <a:ext cx="27959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Наиболее часто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 используется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шрифт типа Б</a:t>
            </a:r>
          </a:p>
        </p:txBody>
      </p:sp>
    </p:spTree>
    <p:extLst>
      <p:ext uri="{BB962C8B-B14F-4D97-AF65-F5344CB8AC3E}">
        <p14:creationId xmlns:p14="http://schemas.microsoft.com/office/powerpoint/2010/main" val="23007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94184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ШРИФТ  ЧЕРТЕЖНЫЙ     </a:t>
            </a:r>
            <a:b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ГОСТ 2.304 - 81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907"/>
            <a:ext cx="8229600" cy="4032349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2400" dirty="0">
                <a:solidFill>
                  <a:schemeClr val="bg2"/>
                </a:solidFill>
                <a:latin typeface="Bookman Old Style" pitchFamily="18" charset="0"/>
              </a:rPr>
              <a:t>Все надписи на чертежах должны быть выполнены чертежным шрифтом. Начертание букв и цифр чертежного шрифта устанавливается стандартом. Стандарт определяет высоту и ширину букв и цифр, толщину линий обводки, расстояние между буквами, словами и строчками.</a:t>
            </a:r>
          </a:p>
          <a:p>
            <a:pPr algn="just" eaLnBrk="1" hangingPunct="1"/>
            <a:endParaRPr lang="ru-RU" sz="2400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ru-RU" sz="2400" dirty="0">
                <a:solidFill>
                  <a:schemeClr val="bg2"/>
                </a:solidFill>
                <a:latin typeface="Bookman Old Style" pitchFamily="18" charset="0"/>
              </a:rPr>
              <a:t>Стандарт устанавливает следующие размеры шрифта: 1,8 (не рекомендуется, но допускается); 2,5; 3,5; 5; 7; 10; 14; 20; 28; 40. </a:t>
            </a:r>
          </a:p>
        </p:txBody>
      </p:sp>
    </p:spTree>
    <p:extLst>
      <p:ext uri="{BB962C8B-B14F-4D97-AF65-F5344CB8AC3E}">
        <p14:creationId xmlns:p14="http://schemas.microsoft.com/office/powerpoint/2010/main" val="292017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НАКЛОН ЧЕРТЕЖНОГО ШРИФТА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980728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bg2"/>
                </a:solidFill>
                <a:latin typeface="Bookman Old Style" pitchFamily="18" charset="0"/>
              </a:rPr>
              <a:t>составляет  75</a:t>
            </a:r>
            <a:r>
              <a:rPr lang="ru-RU" sz="3200" b="1" dirty="0">
                <a:solidFill>
                  <a:schemeClr val="bg2"/>
                </a:solidFill>
                <a:latin typeface="Bookman Old Style" pitchFamily="18" charset="0"/>
                <a:cs typeface="Times New Roman"/>
              </a:rPr>
              <a:t>˚</a:t>
            </a:r>
            <a:endParaRPr lang="ru-RU" sz="32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16832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Такой </a:t>
            </a:r>
          </a:p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угол </a:t>
            </a:r>
          </a:p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можно  </a:t>
            </a:r>
          </a:p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получить:</a:t>
            </a:r>
          </a:p>
        </p:txBody>
      </p:sp>
      <p:pic>
        <p:nvPicPr>
          <p:cNvPr id="12" name="Picture 2" descr="C:\Documents and Settings\Ольга\Мои документы\Мои рисунки\2008-09-23\IMAGE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275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ocuments and Settings\Ольга\Мои документы\Мои рисунки\2008-09-23\IMAGE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7216" r="27777" b="5798"/>
          <a:stretch>
            <a:fillRect/>
          </a:stretch>
        </p:blipFill>
        <p:spPr bwMode="auto">
          <a:xfrm>
            <a:off x="7246565" y="1700808"/>
            <a:ext cx="1285875" cy="31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531340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 с помощью 2х угольников ( 45+30);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/>
                </a:solidFill>
                <a:latin typeface="Bookman Old Style" pitchFamily="18" charset="0"/>
              </a:rPr>
              <a:t> по клеткам (диагональ прямоугольника 1х4 клетки)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692696"/>
            <a:ext cx="26165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7824" y="480847"/>
            <a:ext cx="5698976" cy="2354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	За</a:t>
            </a:r>
            <a:r>
              <a:rPr lang="ru-RU" sz="2000" i="1" dirty="0">
                <a:solidFill>
                  <a:schemeClr val="bg2"/>
                </a:solidFill>
                <a:latin typeface="Bookman Old Style" pitchFamily="18" charset="0"/>
              </a:rPr>
              <a:t> размер (</a:t>
            </a:r>
            <a:r>
              <a:rPr lang="en-US" sz="2000" i="1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r>
              <a:rPr lang="ru-RU" sz="2000" i="1" dirty="0">
                <a:solidFill>
                  <a:schemeClr val="bg2"/>
                </a:solidFill>
                <a:latin typeface="Bookman Old Style" pitchFamily="18" charset="0"/>
              </a:rPr>
              <a:t>) шрифта</a:t>
            </a: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 принимается величина, опреде­ляемая высотой прописных (заглавных) букв в миллиметрах. Высота буквы измеряется перпендикулярно к основанию стро­ки.</a:t>
            </a:r>
          </a:p>
          <a:p>
            <a:pPr marL="457200" lvl="1" indent="0" algn="just">
              <a:buNone/>
            </a:pP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	Толщину (</a:t>
            </a:r>
            <a:r>
              <a:rPr lang="en-US" sz="2000" dirty="0">
                <a:solidFill>
                  <a:schemeClr val="bg2"/>
                </a:solidFill>
                <a:latin typeface="Bookman Old Style" pitchFamily="18" charset="0"/>
              </a:rPr>
              <a:t>d</a:t>
            </a: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) линии шрифта определяют в зависимости от высоты шрифта. Она равна 0,1 </a:t>
            </a:r>
            <a:r>
              <a:rPr lang="en-US" sz="20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3501355"/>
            <a:ext cx="836327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	Высота строчных букв примерно соответствует высоте сле­дующего меньшего размера шрифта. Так, высота строчных букв размера 10 равна 7, размера 7 равна 5 и т. д. </a:t>
            </a:r>
          </a:p>
          <a:p>
            <a:pPr marL="0" indent="0" algn="just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solidFill>
                  <a:schemeClr val="bg2"/>
                </a:solidFill>
                <a:latin typeface="Bookman Old Style" pitchFamily="18" charset="0"/>
              </a:rPr>
              <a:t>	Верхние и нижние элементы строчных букв выполняются за счет расстояний между строками и выходят за строку на 3d. Ширина большинства строчных букв равна 5d. </a:t>
            </a:r>
          </a:p>
        </p:txBody>
      </p:sp>
    </p:spTree>
    <p:extLst>
      <p:ext uri="{BB962C8B-B14F-4D97-AF65-F5344CB8AC3E}">
        <p14:creationId xmlns:p14="http://schemas.microsoft.com/office/powerpoint/2010/main" val="37725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3293110"/>
            <a:ext cx="813690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Высота заглавной (прописной)  буквы    	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b="0" dirty="0">
                <a:solidFill>
                  <a:schemeClr val="bg2"/>
                </a:solidFill>
                <a:latin typeface="Bookman Old Style" pitchFamily="18" charset="0"/>
              </a:rPr>
              <a:t>Измеряется под прямым углом к строке</a:t>
            </a: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Толщина основного элемента буквы      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d  =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0,1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</a:t>
            </a: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Ширина буквы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				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g = 0,6h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</a:t>
            </a:r>
          </a:p>
          <a:p>
            <a:r>
              <a:rPr lang="ru-RU" altLang="ru-RU" sz="1900" b="0" dirty="0">
                <a:solidFill>
                  <a:schemeClr val="bg2"/>
                </a:solidFill>
                <a:latin typeface="Bookman Old Style" pitchFamily="18" charset="0"/>
              </a:rPr>
              <a:t>		кроме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	Г Е С         	0,5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endParaRPr lang="en-US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				М Ы Ю    	0,7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				Ж Щ Ф    	0,8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h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                    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Расстояние между буквами в слове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	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a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      </a:t>
            </a:r>
            <a:r>
              <a:rPr lang="ru-RU" altLang="ru-RU" sz="1900" b="0" dirty="0">
                <a:solidFill>
                  <a:schemeClr val="bg2"/>
                </a:solidFill>
                <a:latin typeface="Bookman Old Style" pitchFamily="18" charset="0"/>
              </a:rPr>
              <a:t> 	если  буквы параллельны        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a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= 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2d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endParaRPr lang="en-US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en-US" altLang="ru-RU" sz="1900" b="0" dirty="0">
                <a:solidFill>
                  <a:schemeClr val="bg2"/>
                </a:solidFill>
                <a:latin typeface="Bookman Old Style" pitchFamily="18" charset="0"/>
              </a:rPr>
              <a:t>             </a:t>
            </a:r>
            <a:r>
              <a:rPr lang="ru-RU" altLang="ru-RU" sz="1900" b="0" dirty="0">
                <a:solidFill>
                  <a:schemeClr val="bg2"/>
                </a:solidFill>
                <a:latin typeface="Bookman Old Style" pitchFamily="18" charset="0"/>
              </a:rPr>
              <a:t>    	если буквы не параллельны    	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а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=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d</a:t>
            </a:r>
            <a:endParaRPr lang="ru-RU" altLang="ru-RU" sz="1900" b="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6" name="Picture 3" descr="C:\Documents and Settings\Ольга\Мои документы\Мои рисунки\2008-09-25\IMAGE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6132" b="64494"/>
          <a:stretch>
            <a:fillRect/>
          </a:stretch>
        </p:blipFill>
        <p:spPr bwMode="auto">
          <a:xfrm>
            <a:off x="611560" y="1140718"/>
            <a:ext cx="813690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РАЗМЕР ЗАГЛАВНОЙ БУКВЫ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1404065"/>
            <a:ext cx="76017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Шрифтом  </a:t>
            </a:r>
            <a:r>
              <a:rPr lang="ru-RU" sz="3200" b="1" dirty="0">
                <a:solidFill>
                  <a:schemeClr val="bg2"/>
                </a:solidFill>
                <a:latin typeface="Bookman Old Style" pitchFamily="18" charset="0"/>
              </a:rPr>
              <a:t>5 </a:t>
            </a: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заполняют основную надпись</a:t>
            </a:r>
          </a:p>
        </p:txBody>
      </p:sp>
      <p:pic>
        <p:nvPicPr>
          <p:cNvPr id="9" name="Picture 4" descr="C:\Documents and Settings\Ольга\Мои документы\Мои рисунки\2008-09-11\IMAGE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946" r="2702" b="9724"/>
          <a:stretch>
            <a:fillRect/>
          </a:stretch>
        </p:blipFill>
        <p:spPr bwMode="auto">
          <a:xfrm>
            <a:off x="611560" y="2380729"/>
            <a:ext cx="7992888" cy="18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3338" y="4509120"/>
            <a:ext cx="65710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 Название детали пишут шрифтом </a:t>
            </a:r>
            <a:r>
              <a:rPr lang="ru-RU" sz="3200" b="1" dirty="0">
                <a:solidFill>
                  <a:schemeClr val="bg2"/>
                </a:solidFill>
                <a:latin typeface="Bookman Old Style" pitchFamily="18" charset="0"/>
              </a:rPr>
              <a:t>7</a:t>
            </a: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РАЗМЕР СТРОЧНОЙ БУКВЫ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9" name="Picture 3" descr="C:\Documents and Settings\Ольга\Мои документы\Мои рисунки\2008-09-25\IMAGE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6132" b="64494"/>
          <a:stretch>
            <a:fillRect/>
          </a:stretch>
        </p:blipFill>
        <p:spPr bwMode="auto">
          <a:xfrm>
            <a:off x="571500" y="1124744"/>
            <a:ext cx="81359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3857625"/>
            <a:ext cx="754405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Ширина строчной буквы     	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g = 0,5 h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b="0" dirty="0">
                <a:solidFill>
                  <a:schemeClr val="bg2"/>
                </a:solidFill>
                <a:latin typeface="Bookman Old Style" pitchFamily="18" charset="0"/>
              </a:rPr>
              <a:t>		кроме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	з с      	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0,4 h   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    </a:t>
            </a: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                                   	м ю ы      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0,7 h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</a:t>
            </a: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                                      	ж т щ ф     	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0,8 h 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endParaRPr lang="en-US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endParaRPr lang="ru-RU" altLang="ru-RU" sz="19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Расстояние между словами  </a:t>
            </a:r>
            <a:r>
              <a:rPr lang="en-US" altLang="ru-RU" sz="1900" dirty="0">
                <a:solidFill>
                  <a:schemeClr val="bg2"/>
                </a:solidFill>
                <a:latin typeface="Bookman Old Style" pitchFamily="18" charset="0"/>
              </a:rPr>
              <a:t>e = 6d</a:t>
            </a:r>
            <a:r>
              <a:rPr lang="ru-RU" altLang="ru-RU" sz="19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bg2"/>
                </a:solidFill>
                <a:latin typeface="Bookman Old Style" pitchFamily="18" charset="0"/>
              </a:rPr>
              <a:t>РАЗМЕРЫ ПАРАМЕТРОВ ШРИФТА</a:t>
            </a:r>
            <a:endParaRPr lang="ru-RU" sz="3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908720"/>
            <a:ext cx="6945831" cy="5616624"/>
          </a:xfrm>
        </p:spPr>
      </p:pic>
    </p:spTree>
    <p:extLst>
      <p:ext uri="{BB962C8B-B14F-4D97-AF65-F5344CB8AC3E}">
        <p14:creationId xmlns:p14="http://schemas.microsoft.com/office/powerpoint/2010/main" val="638490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421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ШРИФТ  ЧЕРТЕЖНЫЙ      ГОСТ 2.304 - 81</vt:lpstr>
      <vt:lpstr>НАКЛОН ЧЕРТЕЖНОГО ШРИФТА</vt:lpstr>
      <vt:lpstr>Презентация PowerPoint</vt:lpstr>
      <vt:lpstr>РАЗМЕР ЗАГЛАВНОЙ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технологии на тему:   «Чертёжные линии»</dc:title>
  <dc:creator>Труфанова Валентина Николаевна</dc:creator>
  <cp:lastModifiedBy>VALE123</cp:lastModifiedBy>
  <cp:revision>35</cp:revision>
  <dcterms:created xsi:type="dcterms:W3CDTF">2014-03-21T16:53:34Z</dcterms:created>
  <dcterms:modified xsi:type="dcterms:W3CDTF">2023-07-30T09:37:50Z</dcterms:modified>
</cp:coreProperties>
</file>